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4"/>
  </p:sldMasterIdLst>
  <p:notesMasterIdLst>
    <p:notesMasterId r:id="rId21"/>
  </p:notesMasterIdLst>
  <p:handoutMasterIdLst>
    <p:handoutMasterId r:id="rId22"/>
  </p:handoutMasterIdLst>
  <p:sldIdLst>
    <p:sldId id="440" r:id="rId5"/>
    <p:sldId id="454" r:id="rId6"/>
    <p:sldId id="485" r:id="rId7"/>
    <p:sldId id="492" r:id="rId8"/>
    <p:sldId id="493" r:id="rId9"/>
    <p:sldId id="498" r:id="rId10"/>
    <p:sldId id="452" r:id="rId11"/>
    <p:sldId id="488" r:id="rId12"/>
    <p:sldId id="487" r:id="rId13"/>
    <p:sldId id="496" r:id="rId14"/>
    <p:sldId id="497" r:id="rId15"/>
    <p:sldId id="494" r:id="rId16"/>
    <p:sldId id="495" r:id="rId17"/>
    <p:sldId id="490" r:id="rId18"/>
    <p:sldId id="491" r:id="rId19"/>
    <p:sldId id="48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4061"/>
    <a:srgbClr val="F2F2F2"/>
    <a:srgbClr val="411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F0EC6-1FCA-46FF-BC04-76EFECFEB55C}" v="142" dt="2018-09-26T09:00:08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86" autoAdjust="0"/>
    <p:restoredTop sz="9466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av Crombie" userId="8c52e0f8-0137-4156-a837-29284cfba10f" providerId="ADAL" clId="{C68F0EC6-1FCA-46FF-BC04-76EFECFEB55C}"/>
    <pc:docChg chg="undo custSel addSld modSld">
      <pc:chgData name="Yoav Crombie" userId="8c52e0f8-0137-4156-a837-29284cfba10f" providerId="ADAL" clId="{C68F0EC6-1FCA-46FF-BC04-76EFECFEB55C}" dt="2018-09-26T09:00:08.717" v="141" actId="404"/>
      <pc:docMkLst>
        <pc:docMk/>
      </pc:docMkLst>
      <pc:sldChg chg="addSp modSp">
        <pc:chgData name="Yoav Crombie" userId="8c52e0f8-0137-4156-a837-29284cfba10f" providerId="ADAL" clId="{C68F0EC6-1FCA-46FF-BC04-76EFECFEB55C}" dt="2018-09-26T09:00:08.717" v="141" actId="404"/>
        <pc:sldMkLst>
          <pc:docMk/>
          <pc:sldMk cId="155495055" sldId="440"/>
        </pc:sldMkLst>
        <pc:spChg chg="add mod">
          <ac:chgData name="Yoav Crombie" userId="8c52e0f8-0137-4156-a837-29284cfba10f" providerId="ADAL" clId="{C68F0EC6-1FCA-46FF-BC04-76EFECFEB55C}" dt="2018-09-26T09:00:08.717" v="141" actId="404"/>
          <ac:spMkLst>
            <pc:docMk/>
            <pc:sldMk cId="155495055" sldId="440"/>
            <ac:spMk id="3" creationId="{4909D4A0-8738-4D97-ADA6-F299BDF0420D}"/>
          </ac:spMkLst>
        </pc:spChg>
      </pc:sldChg>
      <pc:sldChg chg="modSp add">
        <pc:chgData name="Yoav Crombie" userId="8c52e0f8-0137-4156-a837-29284cfba10f" providerId="ADAL" clId="{C68F0EC6-1FCA-46FF-BC04-76EFECFEB55C}" dt="2018-09-26T08:56:52.442" v="88" actId="6549"/>
        <pc:sldMkLst>
          <pc:docMk/>
          <pc:sldMk cId="2855207458" sldId="496"/>
        </pc:sldMkLst>
        <pc:spChg chg="mod">
          <ac:chgData name="Yoav Crombie" userId="8c52e0f8-0137-4156-a837-29284cfba10f" providerId="ADAL" clId="{C68F0EC6-1FCA-46FF-BC04-76EFECFEB55C}" dt="2018-09-26T08:53:27.769" v="42" actId="20577"/>
          <ac:spMkLst>
            <pc:docMk/>
            <pc:sldMk cId="2855207458" sldId="496"/>
            <ac:spMk id="2" creationId="{A7DF25BA-C2A6-44AD-B771-FD681BF9E695}"/>
          </ac:spMkLst>
        </pc:spChg>
        <pc:spChg chg="mod">
          <ac:chgData name="Yoav Crombie" userId="8c52e0f8-0137-4156-a837-29284cfba10f" providerId="ADAL" clId="{C68F0EC6-1FCA-46FF-BC04-76EFECFEB55C}" dt="2018-09-26T08:56:52.442" v="88" actId="6549"/>
          <ac:spMkLst>
            <pc:docMk/>
            <pc:sldMk cId="2855207458" sldId="496"/>
            <ac:spMk id="3" creationId="{DE27C440-164C-47FE-BDBF-C9BA3179E873}"/>
          </ac:spMkLst>
        </pc:spChg>
      </pc:sldChg>
      <pc:sldChg chg="addSp modSp add">
        <pc:chgData name="Yoav Crombie" userId="8c52e0f8-0137-4156-a837-29284cfba10f" providerId="ADAL" clId="{C68F0EC6-1FCA-46FF-BC04-76EFECFEB55C}" dt="2018-09-26T08:59:44.983" v="131" actId="27636"/>
        <pc:sldMkLst>
          <pc:docMk/>
          <pc:sldMk cId="3732715259" sldId="497"/>
        </pc:sldMkLst>
        <pc:spChg chg="mod">
          <ac:chgData name="Yoav Crombie" userId="8c52e0f8-0137-4156-a837-29284cfba10f" providerId="ADAL" clId="{C68F0EC6-1FCA-46FF-BC04-76EFECFEB55C}" dt="2018-09-26T08:59:44.983" v="131" actId="27636"/>
          <ac:spMkLst>
            <pc:docMk/>
            <pc:sldMk cId="3732715259" sldId="497"/>
            <ac:spMk id="2" creationId="{D61ABFDD-3FA6-4F3C-BA2E-73854161CF3E}"/>
          </ac:spMkLst>
        </pc:spChg>
        <pc:spChg chg="mod">
          <ac:chgData name="Yoav Crombie" userId="8c52e0f8-0137-4156-a837-29284cfba10f" providerId="ADAL" clId="{C68F0EC6-1FCA-46FF-BC04-76EFECFEB55C}" dt="2018-09-26T08:59:42.348" v="127"/>
          <ac:spMkLst>
            <pc:docMk/>
            <pc:sldMk cId="3732715259" sldId="497"/>
            <ac:spMk id="3" creationId="{CA21BDC1-6FE4-4E32-AD28-0A2789AC8523}"/>
          </ac:spMkLst>
        </pc:spChg>
        <pc:picChg chg="add mod">
          <ac:chgData name="Yoav Crombie" userId="8c52e0f8-0137-4156-a837-29284cfba10f" providerId="ADAL" clId="{C68F0EC6-1FCA-46FF-BC04-76EFECFEB55C}" dt="2018-09-26T08:59:34.455" v="126" actId="1076"/>
          <ac:picMkLst>
            <pc:docMk/>
            <pc:sldMk cId="3732715259" sldId="497"/>
            <ac:picMk id="5" creationId="{2084CB0E-407B-4326-A366-A0984EF2780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95800524934375"/>
          <c:y val="0.23298991141732284"/>
          <c:w val="0.43141748687664044"/>
          <c:h val="0.647126230314960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94-4D4F-BF19-E8550039ED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94-4D4F-BF19-E8550039ED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294-4D4F-BF19-E8550039ED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Security</a:t>
                    </a:r>
                  </a:p>
                  <a:p>
                    <a:r>
                      <a:rPr lang="en-US"/>
                      <a:t>Engine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94-4D4F-BF19-E8550039ED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Protocol </a:t>
                    </a:r>
                  </a:p>
                  <a:p>
                    <a:r>
                      <a:rPr lang="en-US" baseline="0"/>
                      <a:t> filtering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94-4D4F-BF19-E8550039ED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Reverse </a:t>
                    </a:r>
                  </a:p>
                  <a:p>
                    <a:r>
                      <a:rPr lang="en-US"/>
                      <a:t>Proxy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294-4D4F-BF19-E8550039E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Security Engine</c:v>
                </c:pt>
                <c:pt idx="1">
                  <c:v>Trafic filtering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4-4D4F-BF19-E8550039ED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50888327-88A7-4E6C-A348-A791FBBE9C44}" type="datetime1">
              <a:rPr lang="he-IL"/>
              <a:pPr>
                <a:defRPr/>
              </a:pPr>
              <a:t>י"ז/כסלו/תשפ"א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7FDB5E53-10F4-47A5-BA39-A642713E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6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2017B3-B592-480A-AFB3-260E996A37D4}" type="datetime1">
              <a:rPr lang="he-IL"/>
              <a:pPr>
                <a:defRPr/>
              </a:pPr>
              <a:t>י"ז/כסלו/תשפ"א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0A54FD8F-DC5E-4B25-B8BA-FFB68A2CABB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3463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18234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53285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A58A-95C7-4B29-975B-4D3027B1CB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2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40AB7-F05B-4C87-B1EC-EFD1EDA3EF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7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63C13-C31A-4624-A14D-8ECD8FA8D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32B6-6C86-4CEF-BC99-CB5EF6CA90D1}" type="datetimeFigureOut">
              <a:rPr lang="he-IL" smtClean="0"/>
              <a:t>י"ז/כסלו/תשפ"א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AC2A-8B43-4B82-829E-8B0F0D235EFF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Picture 13" descr="rimon+agat.gif">
            <a:extLst>
              <a:ext uri="{FF2B5EF4-FFF2-40B4-BE49-F238E27FC236}">
                <a16:creationId xmlns:a16="http://schemas.microsoft.com/office/drawing/2014/main" id="{0C0E068A-C84B-4578-AD9C-FDCCA7ABE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9465"/>
            <a:ext cx="1226654" cy="4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31C869-CB64-4037-96A1-D28F43764C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52143"/>
            <a:ext cx="803923" cy="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9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09986-0B1E-4147-BEE6-330358A389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5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DDEE3-8CF3-4573-BD64-E2716B30E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A438A-B183-4FB0-BCC0-6B7FE7C7B4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6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810BE-0FB7-47EB-9B45-F4552FC54A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C53B8-B1C4-4883-898E-00CC80A95B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7B6D6-3A5D-425F-A277-8608C8F610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10AA1-A623-4062-BD5F-03C2C13148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6ECF2A-FFC3-4198-867B-F1020040C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3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atsoftware.com/media/SphereShield-ADFS.pptx" TargetMode="External"/><Relationship Id="rId2" Type="http://schemas.openxmlformats.org/officeDocument/2006/relationships/hyperlink" Target="https://agatsoftware.com/security-solutions/adfs-secur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atsoftware.com/downloads/docs/D6441-ADFSShieldSystemRequirements.pdf?nocache=1" TargetMode="External"/><Relationship Id="rId5" Type="http://schemas.openxmlformats.org/officeDocument/2006/relationships/hyperlink" Target="http://skypeshield.com/media/SkypeShieldDatasheet.pdf" TargetMode="External"/><Relationship Id="rId4" Type="http://schemas.openxmlformats.org/officeDocument/2006/relationships/hyperlink" Target="https://www.youtube.com/watch?v=dfVrHjy83Wc&amp;t=1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viewhs.org/sites/band/pages/community-partner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yncshield.com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agatsoftware.com" TargetMode="External"/><Relationship Id="rId4" Type="http://schemas.openxmlformats.org/officeDocument/2006/relationships/hyperlink" Target="http://agatsoftwar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CF07-F8F3-4072-AA88-F4C685F4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35" y="749771"/>
            <a:ext cx="5450576" cy="1470025"/>
          </a:xfrm>
        </p:spPr>
        <p:txBody>
          <a:bodyPr/>
          <a:lstStyle/>
          <a:p>
            <a:r>
              <a:rPr lang="en-US" dirty="0"/>
              <a:t>SphereShield for ADFS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5684FAD-31C4-4102-9247-C9CBA83D7CED}"/>
              </a:ext>
            </a:extLst>
          </p:cNvPr>
          <p:cNvSpPr txBox="1">
            <a:spLocks/>
          </p:cNvSpPr>
          <p:nvPr/>
        </p:nvSpPr>
        <p:spPr>
          <a:xfrm>
            <a:off x="1125865" y="1997450"/>
            <a:ext cx="4281323" cy="1752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i="1" dirty="0">
                <a:solidFill>
                  <a:schemeClr val="bg1"/>
                </a:solidFill>
              </a:rPr>
              <a:t>Enhanced ADFS Protection for Securing Cloud Services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8" descr="http://mms.businesswire.com/media/20141007006106/en/435412/5/360+Tablet.jpg">
            <a:extLst>
              <a:ext uri="{FF2B5EF4-FFF2-40B4-BE49-F238E27FC236}">
                <a16:creationId xmlns:a16="http://schemas.microsoft.com/office/drawing/2014/main" id="{596F2855-8D87-49EF-9688-DA487D77B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5"/>
          <a:stretch/>
        </p:blipFill>
        <p:spPr bwMode="auto">
          <a:xfrm>
            <a:off x="6313944" y="0"/>
            <a:ext cx="2866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rimon+agat.gif">
            <a:extLst>
              <a:ext uri="{FF2B5EF4-FFF2-40B4-BE49-F238E27FC236}">
                <a16:creationId xmlns:a16="http://schemas.microsoft.com/office/drawing/2014/main" id="{2091A884-2A91-42FD-ACF0-8464EA647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72447"/>
            <a:ext cx="1731579" cy="66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BEA20C-1653-4336-872F-D43783C2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038" y="6367098"/>
            <a:ext cx="1918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dirty="0">
                <a:solidFill>
                  <a:schemeClr val="bg1"/>
                </a:solidFill>
                <a:latin typeface="Arial" panose="020B0604020202020204" pitchFamily="34" charset="0"/>
              </a:rPr>
              <a:t>http://AGATSoftware.com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073AB-0AFF-4264-9154-A68C2D2AE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3432"/>
            <a:ext cx="1464357" cy="735107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B118F7E-5F07-419D-AF8B-759443E97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84" y="4229495"/>
            <a:ext cx="5328592" cy="6396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Solution Overview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3BD0A0-4B42-4510-9DD3-06863D3C9EF9}"/>
              </a:ext>
            </a:extLst>
          </p:cNvPr>
          <p:cNvCxnSpPr/>
          <p:nvPr/>
        </p:nvCxnSpPr>
        <p:spPr>
          <a:xfrm>
            <a:off x="1125865" y="400506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09D4A0-8738-4D97-ADA6-F299BDF0420D}"/>
              </a:ext>
            </a:extLst>
          </p:cNvPr>
          <p:cNvSpPr txBox="1"/>
          <p:nvPr/>
        </p:nvSpPr>
        <p:spPr>
          <a:xfrm>
            <a:off x="8521357" y="6457534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V1.1</a:t>
            </a:r>
          </a:p>
        </p:txBody>
      </p:sp>
    </p:spTree>
    <p:extLst>
      <p:ext uri="{BB962C8B-B14F-4D97-AF65-F5344CB8AC3E}">
        <p14:creationId xmlns:p14="http://schemas.microsoft.com/office/powerpoint/2010/main" val="15549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25BA-C2A6-44AD-B771-FD681BF9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ADFS Protector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C440-164C-47FE-BDBF-C9BA3179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More information is available here:</a:t>
            </a:r>
            <a:br>
              <a:rPr lang="en-US" sz="1600" dirty="0"/>
            </a:br>
            <a:r>
              <a:rPr lang="en-US" sz="16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https://agatsoftware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.com/security-solutions/adfs-security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Presentation:</a:t>
            </a:r>
            <a:br>
              <a:rPr lang="en-US" sz="1600" dirty="0"/>
            </a:br>
            <a:r>
              <a:rPr lang="en-US" sz="1600" dirty="0"/>
              <a:t> </a:t>
            </a:r>
            <a:r>
              <a:rPr lang="en-US" sz="16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https://agatsoftware.com/media/SphereShield-ADFS.pptx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Demo movie: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 </a:t>
            </a:r>
            <a:r>
              <a:rPr lang="en-US" sz="16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https://www.youtube.com/watch?v=dfVrHjy83Wc&amp;t=1s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Datasheet: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http://skypeshield.com/media/SkypeShieldDatasheet.pdf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System Requirements: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https://agatsoftware.com/downloads/docs/D6441-ADFSShieldSystemRequirements.pdf?nocache=1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Admin Guide: 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u="sng" dirty="0">
                <a:solidFill>
                  <a:srgbClr val="FFFFFF"/>
                </a:solidFill>
              </a:rPr>
              <a:t>https://agatsoftware.com/downloads/docs/D6442-AdfsProtectorAdminGuide.pdf?nocache=1</a:t>
            </a:r>
          </a:p>
        </p:txBody>
      </p:sp>
    </p:spTree>
    <p:extLst>
      <p:ext uri="{BB962C8B-B14F-4D97-AF65-F5344CB8AC3E}">
        <p14:creationId xmlns:p14="http://schemas.microsoft.com/office/powerpoint/2010/main" val="285520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BFDD-3FA6-4F3C-BA2E-73854161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SphereShield platform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BDC1-6FE4-4E32-AD28-0A2789AC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4CB0E-407B-4326-A366-A0984EF27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5" y="3140968"/>
            <a:ext cx="426757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1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A8E5F18-2C8B-49A3-9E98-5D7A811EE21C}"/>
              </a:ext>
            </a:extLst>
          </p:cNvPr>
          <p:cNvSpPr/>
          <p:nvPr/>
        </p:nvSpPr>
        <p:spPr>
          <a:xfrm>
            <a:off x="2627784" y="6381328"/>
            <a:ext cx="3528392" cy="25456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887C73-D8F3-4F14-BAAA-BF25510B1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3" y="2914012"/>
            <a:ext cx="1248465" cy="12405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37C1CB-EC25-4656-97AC-2A9313EA18B9}"/>
              </a:ext>
            </a:extLst>
          </p:cNvPr>
          <p:cNvGrpSpPr/>
          <p:nvPr/>
        </p:nvGrpSpPr>
        <p:grpSpPr>
          <a:xfrm>
            <a:off x="3924104" y="474533"/>
            <a:ext cx="1584000" cy="1530000"/>
            <a:chOff x="2339746" y="1600200"/>
            <a:chExt cx="1427344" cy="14948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0BD12B-2650-4C45-8CA5-E833978EF20F}"/>
                </a:ext>
              </a:extLst>
            </p:cNvPr>
            <p:cNvSpPr/>
            <p:nvPr/>
          </p:nvSpPr>
          <p:spPr>
            <a:xfrm>
              <a:off x="2339746" y="1600200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Multi factor authentication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Kerberos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ADFS protection</a:t>
              </a:r>
              <a:endParaRPr lang="en-US" sz="1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6506AC-98A9-44A8-921E-52817B645792}"/>
                </a:ext>
              </a:extLst>
            </p:cNvPr>
            <p:cNvSpPr/>
            <p:nvPr/>
          </p:nvSpPr>
          <p:spPr>
            <a:xfrm>
              <a:off x="2339746" y="2636911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Identity and authentication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91EDD6-BE15-4B65-8C24-24C4EC58003C}"/>
              </a:ext>
            </a:extLst>
          </p:cNvPr>
          <p:cNvGrpSpPr/>
          <p:nvPr/>
        </p:nvGrpSpPr>
        <p:grpSpPr>
          <a:xfrm>
            <a:off x="5886618" y="1181891"/>
            <a:ext cx="1584000" cy="1530000"/>
            <a:chOff x="3900643" y="1198057"/>
            <a:chExt cx="1427344" cy="151761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31EFC9-1C7B-4BCE-B8E4-0CA08823AF33}"/>
                </a:ext>
              </a:extLst>
            </p:cNvPr>
            <p:cNvSpPr/>
            <p:nvPr/>
          </p:nvSpPr>
          <p:spPr>
            <a:xfrm>
              <a:off x="3900643" y="1198057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Policy engine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Multi parameters condition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D80CE8-9FA0-4755-AC70-60E66A368207}"/>
                </a:ext>
              </a:extLst>
            </p:cNvPr>
            <p:cNvSpPr/>
            <p:nvPr/>
          </p:nvSpPr>
          <p:spPr>
            <a:xfrm>
              <a:off x="3900643" y="2257514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Policy control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5A1A52-46F6-4E90-9079-EFF423DD68E1}"/>
              </a:ext>
            </a:extLst>
          </p:cNvPr>
          <p:cNvGrpSpPr/>
          <p:nvPr/>
        </p:nvGrpSpPr>
        <p:grpSpPr>
          <a:xfrm>
            <a:off x="7195961" y="2924944"/>
            <a:ext cx="1584000" cy="1530000"/>
            <a:chOff x="5468325" y="2101640"/>
            <a:chExt cx="1427344" cy="15236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7FCBF6-9360-41F3-9FEC-F7BE964D4964}"/>
                </a:ext>
              </a:extLst>
            </p:cNvPr>
            <p:cNvSpPr/>
            <p:nvPr/>
          </p:nvSpPr>
          <p:spPr>
            <a:xfrm>
              <a:off x="5468325" y="2101640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Device security level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/>
                <a:t>User Identity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7622A8-0482-4BEF-A825-4DBA767E3A0E}"/>
                </a:ext>
              </a:extLst>
            </p:cNvPr>
            <p:cNvSpPr/>
            <p:nvPr/>
          </p:nvSpPr>
          <p:spPr>
            <a:xfrm>
              <a:off x="5468325" y="3167123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EMM/MDM integration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D0A8C3-9386-4BBA-8D0F-24503EE183B2}"/>
              </a:ext>
            </a:extLst>
          </p:cNvPr>
          <p:cNvGrpSpPr/>
          <p:nvPr/>
        </p:nvGrpSpPr>
        <p:grpSpPr>
          <a:xfrm>
            <a:off x="551032" y="2924944"/>
            <a:ext cx="1584000" cy="1530000"/>
            <a:chOff x="1296112" y="3986894"/>
            <a:chExt cx="1427344" cy="15236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E82F17-B38A-479E-A4BC-2731D1197E3F}"/>
                </a:ext>
              </a:extLst>
            </p:cNvPr>
            <p:cNvSpPr/>
            <p:nvPr/>
          </p:nvSpPr>
          <p:spPr>
            <a:xfrm>
              <a:off x="1296112" y="3986894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Adoptive authentication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User profiling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Geo location</a:t>
              </a:r>
              <a:endParaRPr lang="en-US" sz="15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B8DE27-1689-4D4D-9E97-9D60E3524EF9}"/>
                </a:ext>
              </a:extLst>
            </p:cNvPr>
            <p:cNvSpPr/>
            <p:nvPr/>
          </p:nvSpPr>
          <p:spPr>
            <a:xfrm>
              <a:off x="1296112" y="5052377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Risk engine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98B981-9C8E-4251-92CE-347020BC7C76}"/>
              </a:ext>
            </a:extLst>
          </p:cNvPr>
          <p:cNvGrpSpPr/>
          <p:nvPr/>
        </p:nvGrpSpPr>
        <p:grpSpPr>
          <a:xfrm>
            <a:off x="1901047" y="4735148"/>
            <a:ext cx="1584000" cy="1530000"/>
            <a:chOff x="2964997" y="3986894"/>
            <a:chExt cx="1427344" cy="152364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2348EB-9031-4653-8C25-D072893643A7}"/>
                </a:ext>
              </a:extLst>
            </p:cNvPr>
            <p:cNvSpPr/>
            <p:nvPr/>
          </p:nvSpPr>
          <p:spPr>
            <a:xfrm>
              <a:off x="2964997" y="3986894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PKI infrastructure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Digital signature</a:t>
              </a:r>
              <a:endParaRPr lang="en-US" sz="1500" kern="12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CBE372A-ED94-4818-89D0-E62A807102E8}"/>
                </a:ext>
              </a:extLst>
            </p:cNvPr>
            <p:cNvSpPr/>
            <p:nvPr/>
          </p:nvSpPr>
          <p:spPr>
            <a:xfrm>
              <a:off x="2964997" y="5052377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Encryption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73FD52-62F4-4C4D-B2E9-1F39B796D00D}"/>
              </a:ext>
            </a:extLst>
          </p:cNvPr>
          <p:cNvGrpSpPr/>
          <p:nvPr/>
        </p:nvGrpSpPr>
        <p:grpSpPr>
          <a:xfrm>
            <a:off x="3910238" y="5238150"/>
            <a:ext cx="1779556" cy="1530000"/>
            <a:chOff x="4633882" y="3986894"/>
            <a:chExt cx="1427344" cy="152364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D98CD48-B4DC-452B-8B64-1C4A83F31795}"/>
                </a:ext>
              </a:extLst>
            </p:cNvPr>
            <p:cNvSpPr/>
            <p:nvPr/>
          </p:nvSpPr>
          <p:spPr>
            <a:xfrm>
              <a:off x="4633882" y="3986894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eDiscovery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Disclaimers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 err="1"/>
                <a:t>Ethicalwall</a:t>
              </a:r>
              <a:endParaRPr lang="en-US" sz="1500" kern="12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301080-D551-4508-B61B-BCAE796F2DB6}"/>
                </a:ext>
              </a:extLst>
            </p:cNvPr>
            <p:cNvSpPr/>
            <p:nvPr/>
          </p:nvSpPr>
          <p:spPr>
            <a:xfrm>
              <a:off x="4633882" y="5052377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Compliance &amp; GDPR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ECE65A-185A-4C60-A938-EDDC87035A0A}"/>
              </a:ext>
            </a:extLst>
          </p:cNvPr>
          <p:cNvGrpSpPr/>
          <p:nvPr/>
        </p:nvGrpSpPr>
        <p:grpSpPr>
          <a:xfrm>
            <a:off x="6041448" y="4672692"/>
            <a:ext cx="1584000" cy="1530001"/>
            <a:chOff x="6302768" y="3986893"/>
            <a:chExt cx="1427344" cy="15236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639EA3-1551-4256-88DB-479ACC5D6D97}"/>
                </a:ext>
              </a:extLst>
            </p:cNvPr>
            <p:cNvSpPr/>
            <p:nvPr/>
          </p:nvSpPr>
          <p:spPr>
            <a:xfrm>
              <a:off x="6302768" y="3986893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Integrated engine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External vendor  integration</a:t>
              </a:r>
            </a:p>
            <a:p>
              <a:pPr marL="228600" lvl="2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500" kern="12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2B720B8-0ECE-470F-B730-3E1E025DFD6A}"/>
                </a:ext>
              </a:extLst>
            </p:cNvPr>
            <p:cNvSpPr/>
            <p:nvPr/>
          </p:nvSpPr>
          <p:spPr>
            <a:xfrm>
              <a:off x="6302768" y="5052377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Anti Malware Anti Virus</a:t>
              </a:r>
            </a:p>
          </p:txBody>
        </p:sp>
      </p:grp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D085CC3F-46C3-41C1-80E7-70518590ED25}"/>
              </a:ext>
            </a:extLst>
          </p:cNvPr>
          <p:cNvGraphicFramePr/>
          <p:nvPr/>
        </p:nvGraphicFramePr>
        <p:xfrm>
          <a:off x="1022964" y="1277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itle 1">
            <a:extLst>
              <a:ext uri="{FF2B5EF4-FFF2-40B4-BE49-F238E27FC236}">
                <a16:creationId xmlns:a16="http://schemas.microsoft.com/office/drawing/2014/main" id="{9BAB6140-A937-4B83-876A-EE30D93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16" y="-36708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SphereShield Solution Components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BBEDAB-ECB6-41A8-BE86-10A213C53920}"/>
              </a:ext>
            </a:extLst>
          </p:cNvPr>
          <p:cNvGrpSpPr/>
          <p:nvPr/>
        </p:nvGrpSpPr>
        <p:grpSpPr>
          <a:xfrm>
            <a:off x="1870791" y="1180833"/>
            <a:ext cx="1584000" cy="1530000"/>
            <a:chOff x="3900643" y="1198057"/>
            <a:chExt cx="1427344" cy="151761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284CDA3-0C73-4AAD-9AE0-C976C19A2D71}"/>
                </a:ext>
              </a:extLst>
            </p:cNvPr>
            <p:cNvSpPr/>
            <p:nvPr/>
          </p:nvSpPr>
          <p:spPr>
            <a:xfrm>
              <a:off x="3900643" y="1198057"/>
              <a:ext cx="1427344" cy="1065482"/>
            </a:xfrm>
            <a:custGeom>
              <a:avLst/>
              <a:gdLst>
                <a:gd name="connsiteX0" fmla="*/ 85239 w 1427344"/>
                <a:gd name="connsiteY0" fmla="*/ 0 h 1065482"/>
                <a:gd name="connsiteX1" fmla="*/ 1342105 w 1427344"/>
                <a:gd name="connsiteY1" fmla="*/ 0 h 1065482"/>
                <a:gd name="connsiteX2" fmla="*/ 1427344 w 1427344"/>
                <a:gd name="connsiteY2" fmla="*/ 85239 h 1065482"/>
                <a:gd name="connsiteX3" fmla="*/ 1427344 w 1427344"/>
                <a:gd name="connsiteY3" fmla="*/ 1065482 h 1065482"/>
                <a:gd name="connsiteX4" fmla="*/ 1427344 w 1427344"/>
                <a:gd name="connsiteY4" fmla="*/ 1065482 h 1065482"/>
                <a:gd name="connsiteX5" fmla="*/ 0 w 1427344"/>
                <a:gd name="connsiteY5" fmla="*/ 1065482 h 1065482"/>
                <a:gd name="connsiteX6" fmla="*/ 0 w 1427344"/>
                <a:gd name="connsiteY6" fmla="*/ 1065482 h 1065482"/>
                <a:gd name="connsiteX7" fmla="*/ 0 w 1427344"/>
                <a:gd name="connsiteY7" fmla="*/ 85239 h 1065482"/>
                <a:gd name="connsiteX8" fmla="*/ 85239 w 1427344"/>
                <a:gd name="connsiteY8" fmla="*/ 0 h 10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344" h="1065482">
                  <a:moveTo>
                    <a:pt x="85239" y="0"/>
                  </a:moveTo>
                  <a:lnTo>
                    <a:pt x="1342105" y="0"/>
                  </a:lnTo>
                  <a:cubicBezTo>
                    <a:pt x="1389181" y="0"/>
                    <a:pt x="1427344" y="38163"/>
                    <a:pt x="1427344" y="85239"/>
                  </a:cubicBezTo>
                  <a:lnTo>
                    <a:pt x="1427344" y="1065482"/>
                  </a:lnTo>
                  <a:lnTo>
                    <a:pt x="1427344" y="1065482"/>
                  </a:lnTo>
                  <a:lnTo>
                    <a:pt x="0" y="1065482"/>
                  </a:lnTo>
                  <a:lnTo>
                    <a:pt x="0" y="1065482"/>
                  </a:lnTo>
                  <a:lnTo>
                    <a:pt x="0" y="85239"/>
                  </a:lnTo>
                  <a:cubicBezTo>
                    <a:pt x="0" y="38163"/>
                    <a:pt x="38163" y="0"/>
                    <a:pt x="8523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" tIns="82116" rIns="44016" bIns="1905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In house engine</a:t>
              </a:r>
            </a:p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500" dirty="0"/>
                <a:t>External vendor  integration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/>
                <a:t>Data in motion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AF7DDA8-A2EE-452D-958C-FAA33907651B}"/>
                </a:ext>
              </a:extLst>
            </p:cNvPr>
            <p:cNvSpPr/>
            <p:nvPr/>
          </p:nvSpPr>
          <p:spPr>
            <a:xfrm>
              <a:off x="3900643" y="2257514"/>
              <a:ext cx="1427344" cy="458157"/>
            </a:xfrm>
            <a:custGeom>
              <a:avLst/>
              <a:gdLst>
                <a:gd name="connsiteX0" fmla="*/ 0 w 1427344"/>
                <a:gd name="connsiteY0" fmla="*/ 0 h 458157"/>
                <a:gd name="connsiteX1" fmla="*/ 1427344 w 1427344"/>
                <a:gd name="connsiteY1" fmla="*/ 0 h 458157"/>
                <a:gd name="connsiteX2" fmla="*/ 1427344 w 1427344"/>
                <a:gd name="connsiteY2" fmla="*/ 458157 h 458157"/>
                <a:gd name="connsiteX3" fmla="*/ 0 w 1427344"/>
                <a:gd name="connsiteY3" fmla="*/ 458157 h 458157"/>
                <a:gd name="connsiteX4" fmla="*/ 0 w 1427344"/>
                <a:gd name="connsiteY4" fmla="*/ 0 h 4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344" h="458157">
                  <a:moveTo>
                    <a:pt x="0" y="0"/>
                  </a:moveTo>
                  <a:lnTo>
                    <a:pt x="1427344" y="0"/>
                  </a:lnTo>
                  <a:lnTo>
                    <a:pt x="1427344" y="458157"/>
                  </a:lnTo>
                  <a:lnTo>
                    <a:pt x="0" y="458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0" rIns="437412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DLP</a:t>
              </a:r>
            </a:p>
          </p:txBody>
        </p:sp>
      </p:grpSp>
      <p:sp>
        <p:nvSpPr>
          <p:cNvPr id="60" name="Cloud 59">
            <a:extLst>
              <a:ext uri="{FF2B5EF4-FFF2-40B4-BE49-F238E27FC236}">
                <a16:creationId xmlns:a16="http://schemas.microsoft.com/office/drawing/2014/main" id="{17E02380-6A0C-437E-AEF8-092E6E96AE9B}"/>
              </a:ext>
            </a:extLst>
          </p:cNvPr>
          <p:cNvSpPr/>
          <p:nvPr/>
        </p:nvSpPr>
        <p:spPr>
          <a:xfrm>
            <a:off x="181698" y="713287"/>
            <a:ext cx="1219780" cy="1142999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ready</a:t>
            </a:r>
          </a:p>
        </p:txBody>
      </p:sp>
    </p:spTree>
    <p:extLst>
      <p:ext uri="{BB962C8B-B14F-4D97-AF65-F5344CB8AC3E}">
        <p14:creationId xmlns:p14="http://schemas.microsoft.com/office/powerpoint/2010/main" val="188626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8DDF-2E17-44E6-8203-AB306EA3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Core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3FFF7-968B-45BF-8B9B-6C8A72BF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97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Solution is based on AGAT Bastion reverse proxy</a:t>
            </a:r>
          </a:p>
          <a:p>
            <a:r>
              <a:rPr lang="en-US" dirty="0"/>
              <a:t>Multiple protocol filtering (HTTPS/SIP)</a:t>
            </a:r>
          </a:p>
          <a:p>
            <a:r>
              <a:rPr lang="en-US" dirty="0"/>
              <a:t>Framework for extending capabilities using pluggable filters for content inspection and access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F21DA-D124-4FCA-814C-6033B20C7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r="32455"/>
          <a:stretch/>
        </p:blipFill>
        <p:spPr>
          <a:xfrm>
            <a:off x="3933512" y="4675016"/>
            <a:ext cx="1271770" cy="1368152"/>
          </a:xfrm>
          <a:prstGeom prst="rect">
            <a:avLst/>
          </a:prstGeom>
        </p:spPr>
      </p:pic>
      <p:pic>
        <p:nvPicPr>
          <p:cNvPr id="6" name="Picture 2" descr="C:\Users\xtr3d\Documents\Agat\FULL LOGO.png">
            <a:extLst>
              <a:ext uri="{FF2B5EF4-FFF2-40B4-BE49-F238E27FC236}">
                <a16:creationId xmlns:a16="http://schemas.microsoft.com/office/drawing/2014/main" id="{9010107D-E0A3-44A6-9482-03DFA06D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3" y="6021288"/>
            <a:ext cx="2006197" cy="7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8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0C7A-A1EB-4307-B991-CAB218DD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40" y="209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SphereShield Partnered Technologies</a:t>
            </a:r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9DA5C0B-72F7-4DB6-82F6-66408F12A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r="22166" b="27218"/>
          <a:stretch/>
        </p:blipFill>
        <p:spPr>
          <a:xfrm>
            <a:off x="723204" y="1816018"/>
            <a:ext cx="443348" cy="474363"/>
          </a:xfr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B45D5F2-5861-45E2-93BC-9202A5F1C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681"/>
          <a:stretch/>
        </p:blipFill>
        <p:spPr>
          <a:xfrm>
            <a:off x="5992816" y="1877695"/>
            <a:ext cx="483418" cy="589573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16B9A5AC-E1DD-4556-9493-FD160DF7B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19" y="2645145"/>
            <a:ext cx="429261" cy="4656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532172-0D10-4CFA-B69B-6683D2C56575}"/>
              </a:ext>
            </a:extLst>
          </p:cNvPr>
          <p:cNvSpPr txBox="1"/>
          <p:nvPr/>
        </p:nvSpPr>
        <p:spPr>
          <a:xfrm>
            <a:off x="6659071" y="195931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McAfee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F2A4D-4E3A-4F46-AEBB-9BAE3C44ACE1}"/>
              </a:ext>
            </a:extLst>
          </p:cNvPr>
          <p:cNvSpPr txBox="1"/>
          <p:nvPr/>
        </p:nvSpPr>
        <p:spPr>
          <a:xfrm>
            <a:off x="6620751" y="26663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ForcePoint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5BB338-C1BB-47BE-A4A4-25388FA56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26" y="3527998"/>
            <a:ext cx="350336" cy="3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5FCD61-2792-495B-9C11-C46808224DC0}"/>
              </a:ext>
            </a:extLst>
          </p:cNvPr>
          <p:cNvSpPr txBox="1"/>
          <p:nvPr/>
        </p:nvSpPr>
        <p:spPr>
          <a:xfrm>
            <a:off x="6679323" y="351866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Symantec</a:t>
            </a:r>
          </a:p>
        </p:txBody>
      </p:sp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F33F9DB-27CE-466B-8FEC-998538510E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5"/>
          <a:stretch/>
        </p:blipFill>
        <p:spPr>
          <a:xfrm>
            <a:off x="6020488" y="4278312"/>
            <a:ext cx="387750" cy="36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5B5D0C8-A7AD-45DD-B584-728349B360CC}"/>
              </a:ext>
            </a:extLst>
          </p:cNvPr>
          <p:cNvSpPr txBox="1"/>
          <p:nvPr/>
        </p:nvSpPr>
        <p:spPr>
          <a:xfrm>
            <a:off x="6659071" y="427831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GTB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05F1B-6D41-4980-9ED4-3E76550CFCCE}"/>
              </a:ext>
            </a:extLst>
          </p:cNvPr>
          <p:cNvSpPr txBox="1"/>
          <p:nvPr/>
        </p:nvSpPr>
        <p:spPr>
          <a:xfrm>
            <a:off x="1369641" y="192169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Microsoft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97C1A-6A66-43BB-AD9C-6085D6FB4AF6}"/>
              </a:ext>
            </a:extLst>
          </p:cNvPr>
          <p:cNvSpPr txBox="1"/>
          <p:nvPr/>
        </p:nvSpPr>
        <p:spPr>
          <a:xfrm>
            <a:off x="1244242" y="268411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F5 networks</a:t>
            </a:r>
          </a:p>
        </p:txBody>
      </p:sp>
      <p:pic>
        <p:nvPicPr>
          <p:cNvPr id="33" name="Picture 3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DD817E0-414D-4601-95CB-04070024D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0" y="2684116"/>
            <a:ext cx="443347" cy="410096"/>
          </a:xfrm>
          <a:prstGeom prst="rect">
            <a:avLst/>
          </a:prstGeom>
        </p:spPr>
      </p:pic>
      <p:pic>
        <p:nvPicPr>
          <p:cNvPr id="35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9D79D1-221E-480A-91B5-044B96BCDF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r="39791" b="6555"/>
          <a:stretch/>
        </p:blipFill>
        <p:spPr>
          <a:xfrm>
            <a:off x="668155" y="3495246"/>
            <a:ext cx="389189" cy="4031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20851BD-4BCC-4137-BDB1-513E8D5604E6}"/>
              </a:ext>
            </a:extLst>
          </p:cNvPr>
          <p:cNvSpPr txBox="1"/>
          <p:nvPr/>
        </p:nvSpPr>
        <p:spPr>
          <a:xfrm>
            <a:off x="1300158" y="347645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Citrix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61561-A4BC-4865-8081-B6AC4ECEF774}"/>
              </a:ext>
            </a:extLst>
          </p:cNvPr>
          <p:cNvSpPr txBox="1"/>
          <p:nvPr/>
        </p:nvSpPr>
        <p:spPr>
          <a:xfrm>
            <a:off x="5901259" y="140248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Data leak Prevention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D8E26-C768-4866-8DB4-496F71431AB6}"/>
              </a:ext>
            </a:extLst>
          </p:cNvPr>
          <p:cNvSpPr txBox="1"/>
          <p:nvPr/>
        </p:nvSpPr>
        <p:spPr>
          <a:xfrm>
            <a:off x="680104" y="138704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Infrastructure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9A15A-1597-49DA-A0DE-DA2AA82B8691}"/>
              </a:ext>
            </a:extLst>
          </p:cNvPr>
          <p:cNvSpPr txBox="1"/>
          <p:nvPr/>
        </p:nvSpPr>
        <p:spPr>
          <a:xfrm>
            <a:off x="3275856" y="14024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EMM/MDM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28200-1ED9-462F-92CA-9CE2183A87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7" y="2011724"/>
            <a:ext cx="360000" cy="3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074EC3-A7A8-4D9F-B019-BAC8EBF3F0E9}"/>
              </a:ext>
            </a:extLst>
          </p:cNvPr>
          <p:cNvSpPr txBox="1"/>
          <p:nvPr/>
        </p:nvSpPr>
        <p:spPr>
          <a:xfrm>
            <a:off x="3870898" y="200895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MobileIron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AA3E7-CC6C-4958-95E2-5F5F89B33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7" y="2760289"/>
            <a:ext cx="360000" cy="36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9CCAE2-0274-416E-B59E-48E1FE52CA21}"/>
              </a:ext>
            </a:extLst>
          </p:cNvPr>
          <p:cNvSpPr txBox="1"/>
          <p:nvPr/>
        </p:nvSpPr>
        <p:spPr>
          <a:xfrm>
            <a:off x="3870898" y="2794220"/>
            <a:ext cx="21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VMWARE AirWatch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B8D05-70BC-4A88-9E34-C951FD8322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7" y="3488917"/>
            <a:ext cx="360000" cy="36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41697E-5B3B-42B9-911E-0A433537FB53}"/>
              </a:ext>
            </a:extLst>
          </p:cNvPr>
          <p:cNvSpPr txBox="1"/>
          <p:nvPr/>
        </p:nvSpPr>
        <p:spPr>
          <a:xfrm>
            <a:off x="3870898" y="354785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IBM MaaS360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25691E-A3C1-47FA-A1BB-A186CA95CAE8}"/>
              </a:ext>
            </a:extLst>
          </p:cNvPr>
          <p:cNvSpPr txBox="1"/>
          <p:nvPr/>
        </p:nvSpPr>
        <p:spPr>
          <a:xfrm>
            <a:off x="3851662" y="42548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BlackBerry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7581EC-166D-427F-B75D-7759D299720A}"/>
              </a:ext>
            </a:extLst>
          </p:cNvPr>
          <p:cNvSpPr txBox="1"/>
          <p:nvPr/>
        </p:nvSpPr>
        <p:spPr>
          <a:xfrm>
            <a:off x="3870898" y="506385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Citrix </a:t>
            </a:r>
            <a:r>
              <a:rPr lang="en-US" dirty="0" err="1">
                <a:solidFill>
                  <a:schemeClr val="bg1"/>
                </a:solidFill>
              </a:rPr>
              <a:t>XenMobile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4DE7584-38DE-4596-90CC-5F7FF7BA89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7" y="4995530"/>
            <a:ext cx="360000" cy="360000"/>
          </a:xfrm>
          <a:prstGeom prst="rect">
            <a:avLst/>
          </a:prstGeom>
        </p:spPr>
      </p:pic>
      <p:pic>
        <p:nvPicPr>
          <p:cNvPr id="16" name="Picture 15" descr="A close up of a car&#10;&#10;Description generated with high confidence">
            <a:extLst>
              <a:ext uri="{FF2B5EF4-FFF2-40B4-BE49-F238E27FC236}">
                <a16:creationId xmlns:a16="http://schemas.microsoft.com/office/drawing/2014/main" id="{75E95192-49D3-4234-A3B6-570E5DB758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34" y="4244908"/>
            <a:ext cx="361836" cy="36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7D273F-306C-4D67-BD3A-1946A5C19F54}"/>
              </a:ext>
            </a:extLst>
          </p:cNvPr>
          <p:cNvSpPr txBox="1"/>
          <p:nvPr/>
        </p:nvSpPr>
        <p:spPr>
          <a:xfrm>
            <a:off x="641104" y="425136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PKI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9E1324-1ED0-4E8A-A31E-E8C64CBD9C8F}"/>
              </a:ext>
            </a:extLst>
          </p:cNvPr>
          <p:cNvSpPr txBox="1"/>
          <p:nvPr/>
        </p:nvSpPr>
        <p:spPr>
          <a:xfrm>
            <a:off x="1331001" y="47144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Faitien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344DB9-084A-4C0F-B499-F3FFE2978738}"/>
              </a:ext>
            </a:extLst>
          </p:cNvPr>
          <p:cNvSpPr txBox="1"/>
          <p:nvPr/>
        </p:nvSpPr>
        <p:spPr>
          <a:xfrm>
            <a:off x="1300158" y="54709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Gemalto</a:t>
            </a:r>
          </a:p>
        </p:txBody>
      </p:sp>
      <p:pic>
        <p:nvPicPr>
          <p:cNvPr id="34" name="Picture 33" descr="A close up of a logo&#10;&#10;Description generated with high confidence">
            <a:extLst>
              <a:ext uri="{FF2B5EF4-FFF2-40B4-BE49-F238E27FC236}">
                <a16:creationId xmlns:a16="http://schemas.microsoft.com/office/drawing/2014/main" id="{6B81378F-ECA1-44BC-833F-FE65E768EE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8" y="5412851"/>
            <a:ext cx="360000" cy="36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E3745E-F51A-4A89-AFA2-F4D2BD9529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3" y="4762711"/>
            <a:ext cx="380952" cy="38095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9B5638-ADF7-4E9E-81EE-952CF3728E63}"/>
              </a:ext>
            </a:extLst>
          </p:cNvPr>
          <p:cNvSpPr txBox="1"/>
          <p:nvPr/>
        </p:nvSpPr>
        <p:spPr>
          <a:xfrm>
            <a:off x="5901041" y="490590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Authentication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DAE17-9B5B-484A-A751-F4143BDEF128}"/>
              </a:ext>
            </a:extLst>
          </p:cNvPr>
          <p:cNvSpPr txBox="1"/>
          <p:nvPr/>
        </p:nvSpPr>
        <p:spPr>
          <a:xfrm>
            <a:off x="6504532" y="5353871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Google authenticator</a:t>
            </a:r>
          </a:p>
        </p:txBody>
      </p:sp>
      <p:pic>
        <p:nvPicPr>
          <p:cNvPr id="45" name="Picture 4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0EE6F3AD-E033-4AFC-819A-AB3E7DE344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41" y="5359698"/>
            <a:ext cx="507936" cy="50793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46680CE-F579-498D-BB8E-1855CCA1A9E9}"/>
              </a:ext>
            </a:extLst>
          </p:cNvPr>
          <p:cNvSpPr txBox="1"/>
          <p:nvPr/>
        </p:nvSpPr>
        <p:spPr>
          <a:xfrm>
            <a:off x="6564573" y="6021288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RSA </a:t>
            </a:r>
            <a:r>
              <a:rPr lang="en-US" dirty="0" err="1">
                <a:solidFill>
                  <a:schemeClr val="bg1"/>
                </a:solidFill>
              </a:rPr>
              <a:t>secureID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" name="Picture 4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F586B24-93DD-41B0-A95A-6F117BC4A41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1"/>
          <a:stretch/>
        </p:blipFill>
        <p:spPr>
          <a:xfrm>
            <a:off x="5987969" y="6108944"/>
            <a:ext cx="540000" cy="2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8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5867-D238-46B7-BF94-A7C5B53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68" y="267672"/>
            <a:ext cx="8229600" cy="1143000"/>
          </a:xfrm>
        </p:spPr>
        <p:txBody>
          <a:bodyPr/>
          <a:lstStyle/>
          <a:p>
            <a:r>
              <a:rPr lang="en-US" dirty="0"/>
              <a:t>Global presence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10608-4C2F-4BFA-8A6E-AD2F2A5165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2530624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Australia </a:t>
            </a:r>
          </a:p>
          <a:p>
            <a:r>
              <a:rPr lang="en-US" dirty="0"/>
              <a:t>Canada </a:t>
            </a:r>
          </a:p>
          <a:p>
            <a:r>
              <a:rPr lang="en-US" dirty="0"/>
              <a:t>Denmark </a:t>
            </a:r>
          </a:p>
          <a:p>
            <a:r>
              <a:rPr lang="en-US" dirty="0"/>
              <a:t>England </a:t>
            </a:r>
          </a:p>
          <a:p>
            <a:r>
              <a:rPr lang="en-US" dirty="0"/>
              <a:t>France</a:t>
            </a:r>
          </a:p>
          <a:p>
            <a:r>
              <a:rPr lang="en-US" dirty="0"/>
              <a:t>Germany </a:t>
            </a:r>
          </a:p>
          <a:p>
            <a:r>
              <a:rPr lang="en-US" dirty="0"/>
              <a:t>Turkey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5244298-9846-46FD-965A-75787580535B}"/>
              </a:ext>
            </a:extLst>
          </p:cNvPr>
          <p:cNvSpPr txBox="1">
            <a:spLocks/>
          </p:cNvSpPr>
          <p:nvPr/>
        </p:nvSpPr>
        <p:spPr>
          <a:xfrm>
            <a:off x="2985999" y="1574494"/>
            <a:ext cx="2736304" cy="413036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Netherlands</a:t>
            </a:r>
          </a:p>
          <a:p>
            <a:r>
              <a:rPr lang="en-US" dirty="0"/>
              <a:t>New Zealand </a:t>
            </a:r>
          </a:p>
          <a:p>
            <a:r>
              <a:rPr lang="en-US" dirty="0"/>
              <a:t>Norway </a:t>
            </a:r>
          </a:p>
          <a:p>
            <a:r>
              <a:rPr lang="en-US" dirty="0"/>
              <a:t>Russia </a:t>
            </a:r>
          </a:p>
          <a:p>
            <a:r>
              <a:rPr lang="en-US" dirty="0"/>
              <a:t>Singapore</a:t>
            </a:r>
          </a:p>
          <a:p>
            <a:r>
              <a:rPr lang="en-US" dirty="0"/>
              <a:t>Switzerland </a:t>
            </a:r>
          </a:p>
          <a:p>
            <a:r>
              <a:rPr lang="en-US" dirty="0"/>
              <a:t>Sweden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B7F093-C737-490C-814F-E0ED84130E14}"/>
              </a:ext>
            </a:extLst>
          </p:cNvPr>
          <p:cNvSpPr txBox="1">
            <a:spLocks/>
          </p:cNvSpPr>
          <p:nvPr/>
        </p:nvSpPr>
        <p:spPr>
          <a:xfrm>
            <a:off x="6084168" y="1546448"/>
            <a:ext cx="2736304" cy="53122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</a:t>
            </a:r>
          </a:p>
          <a:p>
            <a:r>
              <a:rPr lang="en-US" dirty="0"/>
              <a:t>USA</a:t>
            </a:r>
          </a:p>
          <a:p>
            <a:r>
              <a:rPr lang="en-US" dirty="0"/>
              <a:t>Wales</a:t>
            </a:r>
          </a:p>
          <a:p>
            <a:r>
              <a:rPr lang="en-US" dirty="0"/>
              <a:t>Israel </a:t>
            </a:r>
          </a:p>
          <a:p>
            <a:r>
              <a:rPr lang="en-US" dirty="0"/>
              <a:t>Italy </a:t>
            </a:r>
          </a:p>
          <a:p>
            <a:r>
              <a:rPr lang="en-US" dirty="0"/>
              <a:t>Luxembourg</a:t>
            </a:r>
          </a:p>
          <a:p>
            <a:r>
              <a:rPr lang="en-US" dirty="0"/>
              <a:t>Hong Kong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E1329-91A8-44BE-8555-7FF8D179843D}"/>
              </a:ext>
            </a:extLst>
          </p:cNvPr>
          <p:cNvSpPr txBox="1"/>
          <p:nvPr/>
        </p:nvSpPr>
        <p:spPr>
          <a:xfrm>
            <a:off x="2684463" y="5840631"/>
            <a:ext cx="33393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ap="rnd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Local partner in most countries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85DBB05-A525-4223-BC1D-3B685ACE1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8513" y="5756267"/>
            <a:ext cx="615018" cy="615018"/>
          </a:xfrm>
          <a:prstGeom prst="rect">
            <a:avLst/>
          </a:prstGeom>
        </p:spPr>
      </p:pic>
      <p:pic>
        <p:nvPicPr>
          <p:cNvPr id="1026" name="Picture 2" descr="Image result for global map of the world">
            <a:extLst>
              <a:ext uri="{FF2B5EF4-FFF2-40B4-BE49-F238E27FC236}">
                <a16:creationId xmlns:a16="http://schemas.microsoft.com/office/drawing/2014/main" id="{63EADC04-EEE2-4216-B1FF-17ACC983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2" y="268982"/>
            <a:ext cx="2599790" cy="13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0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xtr3d\Downloads\Thank you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627784" y="980729"/>
            <a:ext cx="3744416" cy="3024336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Visit our website at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http://SkypeShield.com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http://AGATSoftware.com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 eaLnBrk="1" hangingPunct="1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Contact us:</a:t>
            </a:r>
          </a:p>
          <a:p>
            <a:pPr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hlinkClick r:id="rId5"/>
              </a:rPr>
              <a:t>info@agatsoftware.com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839" y="37720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305198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9EF4-DDD8-40B1-BD09-A77C22DB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98F7-3E81-48DD-AF78-3BE5CE14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Denial of Service attacks can be performed with an easy effort by sending failed login attempts while only knowing the user name</a:t>
            </a:r>
          </a:p>
          <a:p>
            <a:r>
              <a:rPr lang="en-US" dirty="0"/>
              <a:t>Microsoft ADFS Extranet Lockout will block the valid user from continuing using cloud services that require ADFS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9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B34D-232F-45CC-B6A9-95145DE3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ADBD8-30F4-4787-873B-B40B17A7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SphereShield for ADFS proprietary approach allows to continue using ADFS even while under an attack</a:t>
            </a:r>
          </a:p>
          <a:p>
            <a:r>
              <a:rPr lang="en-US" dirty="0"/>
              <a:t>Prevents automated attacks/bots and human based attacks </a:t>
            </a:r>
          </a:p>
          <a:p>
            <a:r>
              <a:rPr lang="en-US" dirty="0"/>
              <a:t>Adaptive authentication options based on real time risk assessment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3F63-CDED-4898-9F6F-7BEE3E19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&amp;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E0A6-DDA2-4D7C-BA9C-5CAD11E7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Ability for authorized users to continue using ADFS even while under an attack</a:t>
            </a:r>
          </a:p>
          <a:p>
            <a:pPr lvl="0"/>
            <a:r>
              <a:rPr lang="en-US" dirty="0"/>
              <a:t>Complete account lockout (DDoS) protection</a:t>
            </a:r>
          </a:p>
          <a:p>
            <a:pPr lvl="0"/>
            <a:r>
              <a:rPr lang="en-US" dirty="0"/>
              <a:t>Security auditing logs and reports</a:t>
            </a:r>
          </a:p>
          <a:p>
            <a:pPr lvl="0"/>
            <a:r>
              <a:rPr lang="en-US" dirty="0"/>
              <a:t>Mitigation of ADFS Extranet Lockout Protection’s vulnerability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0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3F63-CDED-4898-9F6F-7BEE3E19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&amp;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E0A6-DDA2-4D7C-BA9C-5CAD11E7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Geo fencing rules &amp; live location map</a:t>
            </a:r>
          </a:p>
          <a:p>
            <a:pPr lvl="0"/>
            <a:r>
              <a:rPr lang="en-US" dirty="0"/>
              <a:t>IP based restrictions</a:t>
            </a:r>
          </a:p>
          <a:p>
            <a:pPr lvl="0"/>
            <a:r>
              <a:rPr lang="en-US" dirty="0"/>
              <a:t>Authentication risk engine </a:t>
            </a:r>
          </a:p>
          <a:p>
            <a:pPr lvl="0"/>
            <a:r>
              <a:rPr lang="en-US" dirty="0"/>
              <a:t>Simple and transparent deployment</a:t>
            </a:r>
          </a:p>
          <a:p>
            <a:pPr lvl="0"/>
            <a:r>
              <a:rPr lang="en-US" dirty="0"/>
              <a:t>No end user training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3F63-CDED-4898-9F6F-7BEE3E19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ADFS Smart Lockout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E0A6-DDA2-4D7C-BA9C-5CAD11E7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Smart Lockout relies on leaning known good locations </a:t>
            </a:r>
          </a:p>
          <a:p>
            <a:pPr lvl="0"/>
            <a:r>
              <a:rPr lang="en-US" dirty="0"/>
              <a:t>Allows using ADFS while in attack from known location (IP)</a:t>
            </a:r>
          </a:p>
          <a:p>
            <a:pPr lvl="0"/>
            <a:r>
              <a:rPr lang="en-US" dirty="0"/>
              <a:t>Limitation-</a:t>
            </a:r>
          </a:p>
          <a:p>
            <a:pPr lvl="1"/>
            <a:r>
              <a:rPr lang="en-US" dirty="0"/>
              <a:t>Each change in IP results in location unknown</a:t>
            </a:r>
          </a:p>
          <a:p>
            <a:pPr lvl="1"/>
            <a:r>
              <a:rPr lang="en-US" dirty="0"/>
              <a:t>Attacker can use same IP if IP is static from Network provider</a:t>
            </a:r>
          </a:p>
          <a:p>
            <a:pPr lvl="1"/>
            <a:r>
              <a:rPr lang="en-US" dirty="0"/>
              <a:t>Frequent change in IP while working from mobile</a:t>
            </a:r>
          </a:p>
          <a:p>
            <a:pPr lvl="1"/>
            <a:r>
              <a:rPr lang="en-US"/>
              <a:t>User </a:t>
            </a:r>
            <a:r>
              <a:rPr lang="en-US" dirty="0"/>
              <a:t>from mobile will not be able to use ADFS under attack.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8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69F0-D63E-48AA-A3F9-B45D77C8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SphereShield for ADFS topology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17FA060-3F13-4E9C-BC16-AABF64D4B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68" y="1417638"/>
            <a:ext cx="4513663" cy="4778861"/>
          </a:xfrm>
        </p:spPr>
      </p:pic>
    </p:spTree>
    <p:extLst>
      <p:ext uri="{BB962C8B-B14F-4D97-AF65-F5344CB8AC3E}">
        <p14:creationId xmlns:p14="http://schemas.microsoft.com/office/powerpoint/2010/main" val="195273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0A69-141E-45F3-BA5C-BFB390FE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SphereShield security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E313F-E18B-4790-8907-E84AAEB4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0B930-BF1D-4E97-98F6-C85AE281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" y="1967815"/>
            <a:ext cx="8833757" cy="37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engine – geo location live map</a:t>
            </a:r>
          </a:p>
        </p:txBody>
      </p:sp>
      <p:pic>
        <p:nvPicPr>
          <p:cNvPr id="2050" name="Picture 3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8712968" cy="44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8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9C36AFC93E3449CB658DB4287634E" ma:contentTypeVersion="13" ma:contentTypeDescription="Create a new document." ma:contentTypeScope="" ma:versionID="50d2facc335fc45cd3f941980d75bb05">
  <xsd:schema xmlns:xsd="http://www.w3.org/2001/XMLSchema" xmlns:xs="http://www.w3.org/2001/XMLSchema" xmlns:p="http://schemas.microsoft.com/office/2006/metadata/properties" xmlns:ns1="http://schemas.microsoft.com/sharepoint/v3" xmlns:ns2="3ed871f8-2f41-42b3-9391-442896e79e0a" xmlns:ns3="5f46ee06-d538-40dd-9e17-7a0b8c3ce679" targetNamespace="http://schemas.microsoft.com/office/2006/metadata/properties" ma:root="true" ma:fieldsID="e7565b75a5b7fdaa726618f2d210f85e" ns1:_="" ns2:_="" ns3:_="">
    <xsd:import namespace="http://schemas.microsoft.com/sharepoint/v3"/>
    <xsd:import namespace="3ed871f8-2f41-42b3-9391-442896e79e0a"/>
    <xsd:import namespace="5f46ee06-d538-40dd-9e17-7a0b8c3ce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71f8-2f41-42b3-9391-442896e79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ee06-d538-40dd-9e17-7a0b8c3ce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F8E380-9BF2-4B9F-BB19-9F8123B79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CFC45-326B-4A52-A8B0-79544125E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d871f8-2f41-42b3-9391-442896e79e0a"/>
    <ds:schemaRef ds:uri="5f46ee06-d538-40dd-9e17-7a0b8c3ce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44FBD-2988-4D03-A885-BFEAFFE0DDB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22701</TotalTime>
  <Words>549</Words>
  <Application>Microsoft Office PowerPoint</Application>
  <PresentationFormat>On-screen Show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Office Theme</vt:lpstr>
      <vt:lpstr>SphereShield for ADFS</vt:lpstr>
      <vt:lpstr>Background</vt:lpstr>
      <vt:lpstr>Solution</vt:lpstr>
      <vt:lpstr>Features &amp; Benefits</vt:lpstr>
      <vt:lpstr>Features &amp; Benefits</vt:lpstr>
      <vt:lpstr>Limitations of ADFS Smart Lockout</vt:lpstr>
      <vt:lpstr>SphereShield for ADFS topology</vt:lpstr>
      <vt:lpstr>SphereShield security management</vt:lpstr>
      <vt:lpstr>Risk engine – geo location live map</vt:lpstr>
      <vt:lpstr>ADFS Protector resources</vt:lpstr>
      <vt:lpstr>SphereShield platform overview</vt:lpstr>
      <vt:lpstr>SphereShield Solution Components</vt:lpstr>
      <vt:lpstr>Core Technology</vt:lpstr>
      <vt:lpstr>SphereShield Partnered Technologies</vt:lpstr>
      <vt:lpstr>Global presence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 SphereShield for ADFS</dc:title>
  <dc:creator>yoav</dc:creator>
  <cp:keywords>ADFS account lockout AGAT SphereShield</cp:keywords>
  <cp:lastModifiedBy>Yoav Crombie</cp:lastModifiedBy>
  <cp:revision>580</cp:revision>
  <dcterms:created xsi:type="dcterms:W3CDTF">2009-11-25T13:35:05Z</dcterms:created>
  <dcterms:modified xsi:type="dcterms:W3CDTF">2020-12-03T10:49:42Z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0x0101008779C36AFC93E3449CB658DB4287634E</vt:lpwstr>
  </property>
</Properties>
</file>